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</p:sldMasterIdLst>
  <p:notesMasterIdLst>
    <p:notesMasterId r:id="rId23"/>
  </p:notesMasterIdLst>
  <p:handoutMasterIdLst>
    <p:handoutMasterId r:id="rId24"/>
  </p:handoutMasterIdLst>
  <p:sldIdLst>
    <p:sldId id="2147480129" r:id="rId4"/>
    <p:sldId id="2147480117" r:id="rId5"/>
    <p:sldId id="2147480120" r:id="rId6"/>
    <p:sldId id="2147480134" r:id="rId7"/>
    <p:sldId id="2147480135" r:id="rId8"/>
    <p:sldId id="2147480148" r:id="rId9"/>
    <p:sldId id="2147480136" r:id="rId10"/>
    <p:sldId id="2147480137" r:id="rId11"/>
    <p:sldId id="2147480138" r:id="rId12"/>
    <p:sldId id="2147480140" r:id="rId13"/>
    <p:sldId id="2147480142" r:id="rId14"/>
    <p:sldId id="2147480016" r:id="rId15"/>
    <p:sldId id="2147480139" r:id="rId16"/>
    <p:sldId id="2147480145" r:id="rId17"/>
    <p:sldId id="2147480144" r:id="rId18"/>
    <p:sldId id="2147480146" r:id="rId19"/>
    <p:sldId id="2147480147" r:id="rId20"/>
    <p:sldId id="2147480055" r:id="rId21"/>
    <p:sldId id="2147480126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29"/>
          </p14:sldIdLst>
        </p14:section>
        <p14:section name="Agenda" id="{194114FB-11A9-460A-BA65-6CA85323C1BD}">
          <p14:sldIdLst>
            <p14:sldId id="2147480117"/>
          </p14:sldIdLst>
        </p14:section>
        <p14:section name="3 - Content slides" id="{93CA586B-067E-FD48-9DD1-5E50DEAEC65A}">
          <p14:sldIdLst>
            <p14:sldId id="2147480120"/>
            <p14:sldId id="2147480134"/>
            <p14:sldId id="2147480135"/>
            <p14:sldId id="2147480148"/>
            <p14:sldId id="2147480136"/>
            <p14:sldId id="2147480137"/>
            <p14:sldId id="2147480138"/>
            <p14:sldId id="2147480140"/>
            <p14:sldId id="2147480142"/>
            <p14:sldId id="2147480016"/>
            <p14:sldId id="2147480139"/>
            <p14:sldId id="2147480145"/>
            <p14:sldId id="2147480144"/>
            <p14:sldId id="2147480146"/>
            <p14:sldId id="2147480147"/>
          </p14:sldIdLst>
        </p14:section>
        <p14:section name="10 - Closing slides" id="{1E7AC317-C1C3-BF4A-95B2-52EB01762F53}">
          <p14:sldIdLst>
            <p14:sldId id="2147480055"/>
            <p14:sldId id="2147480126"/>
          </p14:sldIdLst>
        </p14:section>
        <p14:section name="11 - Icons for use" id="{C2F20541-B464-B145-886A-A824BE6EDF4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C3F"/>
    <a:srgbClr val="7B17F8"/>
    <a:srgbClr val="B2A1E8"/>
    <a:srgbClr val="C914BA"/>
    <a:srgbClr val="B01EC5"/>
    <a:srgbClr val="403BDF"/>
    <a:srgbClr val="8D28CF"/>
    <a:srgbClr val="C316BA"/>
    <a:srgbClr val="9D25CA"/>
    <a:srgbClr val="8A1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89657E-FBD4-4DF4-9AF1-DCBBED00B672}" v="3" dt="2024-08-09T16:13:27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6699" autoAdjust="0"/>
  </p:normalViewPr>
  <p:slideViewPr>
    <p:cSldViewPr snapToGrid="0">
      <p:cViewPr varScale="1">
        <p:scale>
          <a:sx n="118" d="100"/>
          <a:sy n="118" d="100"/>
        </p:scale>
        <p:origin x="33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8/10/relationships/authors" Target="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8/9/2024 1:49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8/9/2024 12:25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15 minutes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8/9/2024 12:25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minutes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8/9/2024 12:25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1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minutes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8/9/2024 12:25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60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8/9/2024 12:25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72267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7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SNAvFJoP4M" TargetMode="Externa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31E9-806D-56D7-4095-C39452C4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322130"/>
            <a:ext cx="9746817" cy="2764090"/>
          </a:xfrm>
        </p:spPr>
        <p:txBody>
          <a:bodyPr/>
          <a:lstStyle/>
          <a:p>
            <a:r>
              <a:rPr lang="en-US" sz="3600" dirty="0"/>
              <a:t>Lessons Learned from applying </a:t>
            </a:r>
            <a:br>
              <a:rPr lang="en-US" sz="3600" dirty="0"/>
            </a:br>
            <a:r>
              <a:rPr lang="en-US" sz="3600" dirty="0"/>
              <a:t>Generative AI to apps with .NET and Azure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974CC-7031-0433-4A15-4610EE6B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71" y="3750907"/>
            <a:ext cx="4468755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345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674" y="422028"/>
            <a:ext cx="10287521" cy="84241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5400" dirty="0">
                <a:latin typeface="Segoe UI" panose="020B0502040204020203" pitchFamily="34" charset="0"/>
              </a:rPr>
              <a:t>RAG Challenges and Strategies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FEED0D-8D44-999C-2AFD-4AF1BA5C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82397"/>
              </p:ext>
            </p:extLst>
          </p:nvPr>
        </p:nvGraphicFramePr>
        <p:xfrm>
          <a:off x="662666" y="1589317"/>
          <a:ext cx="10831398" cy="470615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415699">
                  <a:extLst>
                    <a:ext uri="{9D8B030D-6E8A-4147-A177-3AD203B41FA5}">
                      <a16:colId xmlns:a16="http://schemas.microsoft.com/office/drawing/2014/main" val="3879401812"/>
                    </a:ext>
                  </a:extLst>
                </a:gridCol>
                <a:gridCol w="5415699">
                  <a:extLst>
                    <a:ext uri="{9D8B030D-6E8A-4147-A177-3AD203B41FA5}">
                      <a16:colId xmlns:a16="http://schemas.microsoft.com/office/drawing/2014/main" val="2827813573"/>
                    </a:ext>
                  </a:extLst>
                </a:gridCol>
              </a:tblGrid>
              <a:tr h="776436"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62435"/>
                  </a:ext>
                </a:extLst>
              </a:tr>
              <a:tr h="124220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is retrieving content not relevant to user 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Prompt the LLM to ignore content NOT relevant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 a different embedding model like ADA-3-large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metadata tagging filter search results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 larger chunk sizes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76764"/>
                  </a:ext>
                </a:extLst>
              </a:tr>
              <a:tr h="9555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is not retrieving content we know to be relevant to user 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 we have the content? If not, add the content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Metadata filters missing? Add them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 larger chunk sizes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40522"/>
                  </a:ext>
                </a:extLst>
              </a:tr>
              <a:tr h="9555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LLM Response is a jumbled-up mish-mash of all the passages sent in the context 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Prompt the LLM to only use the relevant passages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 a different embedding model (ada-3-large?)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Additional metadata tagging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6515"/>
                  </a:ext>
                </a:extLst>
              </a:tr>
              <a:tr h="7764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User query is a follow up query that does not need Retrieval (</a:t>
                      </a:r>
                      <a:r>
                        <a:rPr lang="en-US" sz="1600" i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Tell me more, I don’t understand</a:t>
                      </a: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 intent detection before triggering final LLM call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Reform the retrieval query using chat history 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830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05A43B-AFAE-7127-A439-7EB434D51491}"/>
              </a:ext>
            </a:extLst>
          </p:cNvPr>
          <p:cNvSpPr txBox="1"/>
          <p:nvPr/>
        </p:nvSpPr>
        <p:spPr>
          <a:xfrm>
            <a:off x="918881" y="1706123"/>
            <a:ext cx="4880225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91BB3-79A2-1E99-D22C-C28DE53CE095}"/>
              </a:ext>
            </a:extLst>
          </p:cNvPr>
          <p:cNvSpPr txBox="1"/>
          <p:nvPr/>
        </p:nvSpPr>
        <p:spPr>
          <a:xfrm>
            <a:off x="6360768" y="1706123"/>
            <a:ext cx="4880223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Solution Strategies</a:t>
            </a:r>
          </a:p>
        </p:txBody>
      </p:sp>
      <p:sp>
        <p:nvSpPr>
          <p:cNvPr id="7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4BDDCC08-0CF0-D9ED-0F39-978545EB18CA}"/>
              </a:ext>
            </a:extLst>
          </p:cNvPr>
          <p:cNvSpPr/>
          <p:nvPr/>
        </p:nvSpPr>
        <p:spPr>
          <a:xfrm>
            <a:off x="570676" y="583142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72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18" y="422028"/>
            <a:ext cx="10298277" cy="686406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4400" dirty="0">
                <a:latin typeface="Segoe UI" panose="020B0502040204020203" pitchFamily="34" charset="0"/>
              </a:rPr>
              <a:t>Evaluations for AI Assistant responses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CE46-821D-C8BC-5877-EC43077435CF}"/>
              </a:ext>
            </a:extLst>
          </p:cNvPr>
          <p:cNvSpPr txBox="1"/>
          <p:nvPr/>
        </p:nvSpPr>
        <p:spPr>
          <a:xfrm>
            <a:off x="2616916" y="1262581"/>
            <a:ext cx="6958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latin typeface="Segoe UI" panose="020B0502040204020203" pitchFamily="34" charset="0"/>
              </a:rPr>
              <a:t>Using LLMs to evaluate + Humans can do manual eval on sampling</a:t>
            </a:r>
            <a:endParaRPr lang="en-US" u="sng" dirty="0"/>
          </a:p>
        </p:txBody>
      </p:sp>
      <p:sp>
        <p:nvSpPr>
          <p:cNvPr id="3" name="Rounded Rectangle 64">
            <a:extLst>
              <a:ext uri="{FF2B5EF4-FFF2-40B4-BE49-F238E27FC236}">
                <a16:creationId xmlns:a16="http://schemas.microsoft.com/office/drawing/2014/main" id="{CF81B8E3-CBDF-0047-2888-20BDF1D09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2158738"/>
            <a:ext cx="11018520" cy="3828560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ACBA2-DA33-16B6-6AEE-E16702FD7166}"/>
              </a:ext>
            </a:extLst>
          </p:cNvPr>
          <p:cNvSpPr txBox="1">
            <a:spLocks/>
          </p:cNvSpPr>
          <p:nvPr/>
        </p:nvSpPr>
        <p:spPr>
          <a:xfrm>
            <a:off x="987341" y="2406276"/>
            <a:ext cx="10217315" cy="3572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latin typeface="Segoe UI" panose="020B0502040204020203" pitchFamily="34" charset="0"/>
              </a:rPr>
              <a:t>Groundedness</a:t>
            </a:r>
            <a:r>
              <a:rPr lang="en-US" sz="2000" dirty="0">
                <a:latin typeface="Segoe UI" panose="020B0502040204020203" pitchFamily="34" charset="0"/>
              </a:rPr>
              <a:t> : Alignment between grounding context provided and AI response</a:t>
            </a:r>
          </a:p>
          <a:p>
            <a:pPr marL="685800" lvl="1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200" dirty="0">
                <a:latin typeface="Segoe UI" panose="020B0502040204020203" pitchFamily="34" charset="0"/>
              </a:rPr>
              <a:t>AACS (Custom fine-tuned model that can score) and Prompt-only 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latin typeface="Segoe UI" panose="020B0502040204020203" pitchFamily="34" charset="0"/>
              </a:rPr>
              <a:t>Coherence</a:t>
            </a:r>
            <a:r>
              <a:rPr lang="en-US" sz="2000" dirty="0">
                <a:latin typeface="Segoe UI" panose="020B0502040204020203" pitchFamily="34" charset="0"/>
              </a:rPr>
              <a:t> : Linguistic measure for natural, human-like flow in AI Response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latin typeface="Segoe UI" panose="020B0502040204020203" pitchFamily="34" charset="0"/>
              </a:rPr>
              <a:t>Relevance</a:t>
            </a:r>
            <a:r>
              <a:rPr lang="en-US" sz="2000" dirty="0">
                <a:latin typeface="Segoe UI" panose="020B0502040204020203" pitchFamily="34" charset="0"/>
              </a:rPr>
              <a:t> : Relevancy of the AI response to the context provided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latin typeface="Segoe UI" panose="020B0502040204020203" pitchFamily="34" charset="0"/>
              </a:rPr>
              <a:t>Helpfulness</a:t>
            </a:r>
            <a:r>
              <a:rPr lang="en-US" sz="2000" dirty="0">
                <a:latin typeface="Segoe UI" panose="020B0502040204020203" pitchFamily="34" charset="0"/>
              </a:rPr>
              <a:t> : Determines how helpful/useful the response is to the user, requires system context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latin typeface="Segoe UI" panose="020B0502040204020203" pitchFamily="34" charset="0"/>
              </a:rPr>
              <a:t>Key point evaluation</a:t>
            </a:r>
            <a:r>
              <a:rPr lang="en-US" sz="2000" dirty="0">
                <a:latin typeface="Segoe UI" panose="020B0502040204020203" pitchFamily="34" charset="0"/>
              </a:rPr>
              <a:t>: Manual key points on benchmark Q&amp;A dataset to evaluate AI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019B6-FE59-562A-62A2-6D724E1C91E8}"/>
              </a:ext>
            </a:extLst>
          </p:cNvPr>
          <p:cNvSpPr txBox="1"/>
          <p:nvPr/>
        </p:nvSpPr>
        <p:spPr>
          <a:xfrm>
            <a:off x="850104" y="1875731"/>
            <a:ext cx="4880225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AI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C378C-C51F-22D6-A3B1-C3D1189F71A2}"/>
              </a:ext>
            </a:extLst>
          </p:cNvPr>
          <p:cNvSpPr txBox="1"/>
          <p:nvPr/>
        </p:nvSpPr>
        <p:spPr>
          <a:xfrm>
            <a:off x="6324431" y="1902402"/>
            <a:ext cx="4880225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Build your own</a:t>
            </a:r>
          </a:p>
        </p:txBody>
      </p:sp>
      <p:sp>
        <p:nvSpPr>
          <p:cNvPr id="8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8F99BA45-F329-B6B5-DF81-278538BB22E9}"/>
              </a:ext>
            </a:extLst>
          </p:cNvPr>
          <p:cNvSpPr/>
          <p:nvPr/>
        </p:nvSpPr>
        <p:spPr>
          <a:xfrm>
            <a:off x="586740" y="505140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126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FBF-48F6-CB14-CB52-D8D4EC9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905780"/>
            <a:ext cx="9206467" cy="1046440"/>
          </a:xfrm>
        </p:spPr>
        <p:txBody>
          <a:bodyPr/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Agentic Group Chat App</a:t>
            </a: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with Semantic Kernel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AC865-697B-C1E5-FF79-E9E9FC2A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21" y="1043627"/>
            <a:ext cx="1394293" cy="52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EAE755-A802-C1A2-987E-0B86A715B7C5}"/>
              </a:ext>
            </a:extLst>
          </p:cNvPr>
          <p:cNvSpPr txBox="1"/>
          <p:nvPr/>
        </p:nvSpPr>
        <p:spPr>
          <a:xfrm>
            <a:off x="1193670" y="6351011"/>
            <a:ext cx="9496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https://devblogs.microsoft.com/semantic-kernel/introducing-agents-in-semantic-kernel/</a:t>
            </a:r>
          </a:p>
        </p:txBody>
      </p:sp>
    </p:spTree>
    <p:extLst>
      <p:ext uri="{BB962C8B-B14F-4D97-AF65-F5344CB8AC3E}">
        <p14:creationId xmlns:p14="http://schemas.microsoft.com/office/powerpoint/2010/main" val="154701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494" y="422028"/>
            <a:ext cx="10190702" cy="561564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3600" dirty="0">
                <a:latin typeface="Segoe UI" panose="020B0502040204020203" pitchFamily="34" charset="0"/>
              </a:rPr>
              <a:t>Model deployment options with Azure OpenAI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643CF1-7F01-0CAD-727D-06AB347AD72C}"/>
              </a:ext>
            </a:extLst>
          </p:cNvPr>
          <p:cNvSpPr/>
          <p:nvPr/>
        </p:nvSpPr>
        <p:spPr>
          <a:xfrm>
            <a:off x="987343" y="1486526"/>
            <a:ext cx="4428162" cy="59590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64">
            <a:extLst>
              <a:ext uri="{FF2B5EF4-FFF2-40B4-BE49-F238E27FC236}">
                <a16:creationId xmlns:a16="http://schemas.microsoft.com/office/drawing/2014/main" id="{A9570DC4-442A-C69A-FDFA-99F9A0FE2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1381724"/>
            <a:ext cx="11018520" cy="4605574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2556F-715E-F992-2C43-66BFA2D212CD}"/>
              </a:ext>
            </a:extLst>
          </p:cNvPr>
          <p:cNvSpPr txBox="1"/>
          <p:nvPr/>
        </p:nvSpPr>
        <p:spPr>
          <a:xfrm>
            <a:off x="1306744" y="6231523"/>
            <a:ext cx="9578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https://learn.microsoft.com/en-us/azure/ai-services/openai/how-to/provisioned-throughput-onboarding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4F19D-BBE7-02A4-0DDC-41B8FF7AD09A}"/>
              </a:ext>
            </a:extLst>
          </p:cNvPr>
          <p:cNvSpPr txBox="1">
            <a:spLocks/>
          </p:cNvSpPr>
          <p:nvPr/>
        </p:nvSpPr>
        <p:spPr>
          <a:xfrm>
            <a:off x="1264699" y="1597920"/>
            <a:ext cx="3873450" cy="37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Standard - Pay-As-You-Go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3E1C02-6E70-FA19-8D55-4BF3F79DD65A}"/>
              </a:ext>
            </a:extLst>
          </p:cNvPr>
          <p:cNvSpPr/>
          <p:nvPr/>
        </p:nvSpPr>
        <p:spPr>
          <a:xfrm>
            <a:off x="6776496" y="1486526"/>
            <a:ext cx="4428162" cy="59590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641DD-353F-DFE0-803E-99195D4781B5}"/>
              </a:ext>
            </a:extLst>
          </p:cNvPr>
          <p:cNvSpPr txBox="1">
            <a:spLocks/>
          </p:cNvSpPr>
          <p:nvPr/>
        </p:nvSpPr>
        <p:spPr>
          <a:xfrm>
            <a:off x="6915174" y="1603346"/>
            <a:ext cx="4150805" cy="37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Provisioned Throughput Units (PTUs)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34C70D7-8375-CFB4-03E5-3489E1FBEA38}"/>
              </a:ext>
            </a:extLst>
          </p:cNvPr>
          <p:cNvSpPr txBox="1">
            <a:spLocks/>
          </p:cNvSpPr>
          <p:nvPr/>
        </p:nvSpPr>
        <p:spPr>
          <a:xfrm>
            <a:off x="987341" y="2326652"/>
            <a:ext cx="10217315" cy="3574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Start with “Standard” for lower environments – Dev, QA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Tokens per Minute (TPM), Number of API Calls are key measures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Come up with throughput requirements based on existing data – take a swag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Use the Capacity Calculator tool in Azure OpenAI Studio or use excel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Test it with lowest PTUs possible (50) in Load Environment and increase as needed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In Production, find the benchmark workload to optimize PTUs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Use a fallback “Standard” deployment for resiliency</a:t>
            </a:r>
          </a:p>
        </p:txBody>
      </p:sp>
      <p:sp>
        <p:nvSpPr>
          <p:cNvPr id="12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A910478-9F85-F873-BA9A-EB6F4485E6B7}"/>
              </a:ext>
            </a:extLst>
          </p:cNvPr>
          <p:cNvSpPr/>
          <p:nvPr/>
        </p:nvSpPr>
        <p:spPr>
          <a:xfrm>
            <a:off x="586740" y="518605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735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963" y="422028"/>
            <a:ext cx="10320232" cy="830997"/>
          </a:xfrm>
        </p:spPr>
        <p:txBody>
          <a:bodyPr/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Lessons Learned</a:t>
            </a:r>
          </a:p>
        </p:txBody>
      </p:sp>
      <p:sp>
        <p:nvSpPr>
          <p:cNvPr id="2" name="Rounded Rectangle 64">
            <a:extLst>
              <a:ext uri="{FF2B5EF4-FFF2-40B4-BE49-F238E27FC236}">
                <a16:creationId xmlns:a16="http://schemas.microsoft.com/office/drawing/2014/main" id="{001030F0-CB8E-4537-A8AB-953DE3578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1653660"/>
            <a:ext cx="10828918" cy="4605574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ED234-F07D-AE4E-1D44-E871F395B9F0}"/>
              </a:ext>
            </a:extLst>
          </p:cNvPr>
          <p:cNvSpPr txBox="1"/>
          <p:nvPr/>
        </p:nvSpPr>
        <p:spPr>
          <a:xfrm>
            <a:off x="979863" y="1435100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Key 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16EC9-5624-393B-A797-3B58A7A35947}"/>
              </a:ext>
            </a:extLst>
          </p:cNvPr>
          <p:cNvSpPr txBox="1">
            <a:spLocks/>
          </p:cNvSpPr>
          <p:nvPr/>
        </p:nvSpPr>
        <p:spPr>
          <a:xfrm>
            <a:off x="979863" y="2138866"/>
            <a:ext cx="9582739" cy="3574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Think Human-like Assistant, Not </a:t>
            </a:r>
            <a:r>
              <a:rPr lang="en-US" sz="2000" dirty="0" err="1">
                <a:latin typeface="Segoe UI" panose="020B0502040204020203" pitchFamily="34" charset="0"/>
              </a:rPr>
              <a:t>ChatBot</a:t>
            </a:r>
            <a:r>
              <a:rPr lang="en-US" sz="2000" dirty="0">
                <a:latin typeface="Segoe UI" panose="020B0502040204020203" pitchFamily="34" charset="0"/>
              </a:rPr>
              <a:t> v2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UI makes AI work – chat is not the only way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Time for Evaluation and Testing &gt;&gt;&gt; Development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Pick a leading model and stick to it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Don't Sweat the Small Stuff – ex: configuration parameters, temperature, </a:t>
            </a:r>
            <a:r>
              <a:rPr lang="en-US" sz="2000" dirty="0" err="1">
                <a:latin typeface="Segoe UI" panose="020B0502040204020203" pitchFamily="34" charset="0"/>
              </a:rPr>
              <a:t>top_p</a:t>
            </a:r>
            <a:endParaRPr lang="en-US" sz="2000" dirty="0">
              <a:latin typeface="Segoe UI" panose="020B0502040204020203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Reports and Data from day 1 – </a:t>
            </a:r>
            <a:r>
              <a:rPr lang="en-US" sz="2000" dirty="0" err="1">
                <a:latin typeface="Segoe UI" panose="020B0502040204020203" pitchFamily="34" charset="0"/>
              </a:rPr>
              <a:t>MoMo</a:t>
            </a:r>
            <a:r>
              <a:rPr lang="en-US" sz="2000" dirty="0">
                <a:latin typeface="Segoe UI" panose="020B0502040204020203" pitchFamily="34" charset="0"/>
              </a:rPr>
              <a:t> (Model Monitoring)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Continuous Improvement of Eval Pipelines</a:t>
            </a:r>
          </a:p>
        </p:txBody>
      </p:sp>
      <p:cxnSp>
        <p:nvCxnSpPr>
          <p:cNvPr id="6" name="Прямая соединительная линия 22">
            <a:extLst>
              <a:ext uri="{FF2B5EF4-FFF2-40B4-BE49-F238E27FC236}">
                <a16:creationId xmlns:a16="http://schemas.microsoft.com/office/drawing/2014/main" id="{60A1A0DB-A08D-4706-CC2B-8FB59856C405}"/>
              </a:ext>
            </a:extLst>
          </p:cNvPr>
          <p:cNvCxnSpPr>
            <a:cxnSpLocks/>
          </p:cNvCxnSpPr>
          <p:nvPr/>
        </p:nvCxnSpPr>
        <p:spPr>
          <a:xfrm>
            <a:off x="979863" y="2551339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22">
            <a:extLst>
              <a:ext uri="{FF2B5EF4-FFF2-40B4-BE49-F238E27FC236}">
                <a16:creationId xmlns:a16="http://schemas.microsoft.com/office/drawing/2014/main" id="{90768052-71E1-4816-FD67-5EE5697A793A}"/>
              </a:ext>
            </a:extLst>
          </p:cNvPr>
          <p:cNvCxnSpPr>
            <a:cxnSpLocks/>
          </p:cNvCxnSpPr>
          <p:nvPr/>
        </p:nvCxnSpPr>
        <p:spPr>
          <a:xfrm>
            <a:off x="979863" y="3098270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22">
            <a:extLst>
              <a:ext uri="{FF2B5EF4-FFF2-40B4-BE49-F238E27FC236}">
                <a16:creationId xmlns:a16="http://schemas.microsoft.com/office/drawing/2014/main" id="{CCFB79E3-0B5A-5E15-6C8A-BDDBAF165BBC}"/>
              </a:ext>
            </a:extLst>
          </p:cNvPr>
          <p:cNvCxnSpPr>
            <a:cxnSpLocks/>
          </p:cNvCxnSpPr>
          <p:nvPr/>
        </p:nvCxnSpPr>
        <p:spPr>
          <a:xfrm>
            <a:off x="979863" y="3628109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22">
            <a:extLst>
              <a:ext uri="{FF2B5EF4-FFF2-40B4-BE49-F238E27FC236}">
                <a16:creationId xmlns:a16="http://schemas.microsoft.com/office/drawing/2014/main" id="{E1AC6B5A-4D2C-41F2-9CBB-0B65361C7E12}"/>
              </a:ext>
            </a:extLst>
          </p:cNvPr>
          <p:cNvCxnSpPr>
            <a:cxnSpLocks/>
          </p:cNvCxnSpPr>
          <p:nvPr/>
        </p:nvCxnSpPr>
        <p:spPr>
          <a:xfrm>
            <a:off x="979863" y="4157949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22">
            <a:extLst>
              <a:ext uri="{FF2B5EF4-FFF2-40B4-BE49-F238E27FC236}">
                <a16:creationId xmlns:a16="http://schemas.microsoft.com/office/drawing/2014/main" id="{88144C32-10F5-07AC-7D3D-253E3B63605B}"/>
              </a:ext>
            </a:extLst>
          </p:cNvPr>
          <p:cNvCxnSpPr>
            <a:cxnSpLocks/>
          </p:cNvCxnSpPr>
          <p:nvPr/>
        </p:nvCxnSpPr>
        <p:spPr>
          <a:xfrm>
            <a:off x="979863" y="4687787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22">
            <a:extLst>
              <a:ext uri="{FF2B5EF4-FFF2-40B4-BE49-F238E27FC236}">
                <a16:creationId xmlns:a16="http://schemas.microsoft.com/office/drawing/2014/main" id="{79B8D4B9-D0D3-243B-7484-CEEDAFF55D82}"/>
              </a:ext>
            </a:extLst>
          </p:cNvPr>
          <p:cNvCxnSpPr>
            <a:cxnSpLocks/>
          </p:cNvCxnSpPr>
          <p:nvPr/>
        </p:nvCxnSpPr>
        <p:spPr>
          <a:xfrm>
            <a:off x="979863" y="5268901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62050310-F1D3-210B-8A89-B0A17AB5F2EA}"/>
              </a:ext>
            </a:extLst>
          </p:cNvPr>
          <p:cNvSpPr/>
          <p:nvPr/>
        </p:nvSpPr>
        <p:spPr>
          <a:xfrm>
            <a:off x="570676" y="674370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0233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50" y="422028"/>
            <a:ext cx="10049645" cy="830997"/>
          </a:xfrm>
        </p:spPr>
        <p:txBody>
          <a:bodyPr/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Lessons Learned</a:t>
            </a: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61D4EB8A-88E2-54D6-DAB6-91B37439D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7696" y="1542565"/>
            <a:ext cx="10532573" cy="4605574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37337-D86C-958C-05BB-96B66C03222B}"/>
              </a:ext>
            </a:extLst>
          </p:cNvPr>
          <p:cNvSpPr txBox="1"/>
          <p:nvPr/>
        </p:nvSpPr>
        <p:spPr>
          <a:xfrm>
            <a:off x="1219616" y="1324005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Insights​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DC3206F-D5EF-A144-3B5B-BF0E39DF0C77}"/>
              </a:ext>
            </a:extLst>
          </p:cNvPr>
          <p:cNvSpPr txBox="1">
            <a:spLocks/>
          </p:cNvSpPr>
          <p:nvPr/>
        </p:nvSpPr>
        <p:spPr>
          <a:xfrm>
            <a:off x="1219616" y="2027771"/>
            <a:ext cx="9676272" cy="43849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r>
              <a:rPr lang="en-US" sz="2000" dirty="0"/>
              <a:t>Prompt Engineering requires iterations, and extending your programming skills with language skills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r>
              <a:rPr lang="en-US" sz="2000" dirty="0"/>
              <a:t>The more steerable the LLM is, the more sensitive it is to your words, characters, structure and placement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r>
              <a:rPr lang="en-US" sz="2000" dirty="0"/>
              <a:t>Reasonable level of comfort with inherent uncertainty is required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r>
              <a:rPr lang="en-US" sz="2000" u="sng" dirty="0"/>
              <a:t>Quality of outcomes is more important than response times.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r>
              <a:rPr lang="en-US" sz="2000" dirty="0"/>
              <a:t>Multi-agent, Action based plugins (ex: </a:t>
            </a:r>
            <a:r>
              <a:rPr lang="en-US" sz="2000" dirty="0" err="1"/>
              <a:t>WebSearch</a:t>
            </a:r>
            <a:r>
              <a:rPr lang="en-US" sz="2000" dirty="0"/>
              <a:t>/API call) and Advanced Tree-of-thought prompting is a powerful combination for Reliability, Accuracy, real-time information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endParaRPr lang="en-US" sz="2000" dirty="0"/>
          </a:p>
        </p:txBody>
      </p:sp>
      <p:sp>
        <p:nvSpPr>
          <p:cNvPr id="12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D834F33E-3188-4C09-6C3F-F00AC7FD1F54}"/>
              </a:ext>
            </a:extLst>
          </p:cNvPr>
          <p:cNvSpPr/>
          <p:nvPr/>
        </p:nvSpPr>
        <p:spPr>
          <a:xfrm>
            <a:off x="807696" y="615628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520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44" y="422028"/>
            <a:ext cx="10142951" cy="84241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5400" dirty="0">
                <a:latin typeface="Segoe UI" panose="020B0502040204020203" pitchFamily="34" charset="0"/>
              </a:rPr>
              <a:t>Use case discovery</a:t>
            </a: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61D4EB8A-88E2-54D6-DAB6-91B37439D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7696" y="1701185"/>
            <a:ext cx="10532573" cy="4822038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37337-D86C-958C-05BB-96B66C03222B}"/>
              </a:ext>
            </a:extLst>
          </p:cNvPr>
          <p:cNvSpPr txBox="1"/>
          <p:nvPr/>
        </p:nvSpPr>
        <p:spPr>
          <a:xfrm>
            <a:off x="1219616" y="1482625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Questions to ask​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DC3206F-D5EF-A144-3B5B-BF0E39DF0C77}"/>
              </a:ext>
            </a:extLst>
          </p:cNvPr>
          <p:cNvSpPr txBox="1">
            <a:spLocks/>
          </p:cNvSpPr>
          <p:nvPr/>
        </p:nvSpPr>
        <p:spPr>
          <a:xfrm>
            <a:off x="1219616" y="2138305"/>
            <a:ext cx="9676272" cy="43849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Does it require human-like text generation?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Does it require structured code generation?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Does it have defined inputs and outputs? For text and/or image(s)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Can the definition of input and output be documented with a prompt engineering mindset?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Does it work well with stateless design? Ex: Commit Message Gen with GitHub Copilot 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Can the input and output fit into the token limit?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What is the level of determinism required for the output?</a:t>
            </a:r>
          </a:p>
        </p:txBody>
      </p:sp>
      <p:sp>
        <p:nvSpPr>
          <p:cNvPr id="2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7CF7A1F6-F91F-6AF4-8D00-FA213C16FA0A}"/>
              </a:ext>
            </a:extLst>
          </p:cNvPr>
          <p:cNvSpPr/>
          <p:nvPr/>
        </p:nvSpPr>
        <p:spPr>
          <a:xfrm>
            <a:off x="807696" y="611869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9969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44" y="422028"/>
            <a:ext cx="10142951" cy="84241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5400" dirty="0">
                <a:latin typeface="Segoe UI" panose="020B0502040204020203" pitchFamily="34" charset="0"/>
              </a:rPr>
              <a:t>Resources</a:t>
            </a: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61D4EB8A-88E2-54D6-DAB6-91B37439D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7696" y="1701185"/>
            <a:ext cx="10532573" cy="4822038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7CF7A1F6-F91F-6AF4-8D00-FA213C16FA0A}"/>
              </a:ext>
            </a:extLst>
          </p:cNvPr>
          <p:cNvSpPr/>
          <p:nvPr/>
        </p:nvSpPr>
        <p:spPr>
          <a:xfrm>
            <a:off x="807696" y="611869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34F30-02F0-6A84-CC17-2DD6B9F4C89F}"/>
              </a:ext>
            </a:extLst>
          </p:cNvPr>
          <p:cNvSpPr txBox="1"/>
          <p:nvPr/>
        </p:nvSpPr>
        <p:spPr>
          <a:xfrm>
            <a:off x="1355214" y="2567995"/>
            <a:ext cx="9181323" cy="1722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+mj-lt"/>
              </a:rPr>
              <a:t>How to add genuinely useful AI to your webapp (not just chatbots) - Steve Sanderson</a:t>
            </a:r>
          </a:p>
          <a:p>
            <a:pPr rtl="0"/>
            <a:r>
              <a:rPr lang="en-US" dirty="0">
                <a:effectLst/>
                <a:latin typeface="+mj-lt"/>
                <a:hlinkClick r:id="rId2"/>
              </a:rPr>
              <a:t>https://www.youtube.com/watch?v=TSNAvFJoP4M</a:t>
            </a:r>
            <a:endParaRPr lang="en-US" dirty="0">
              <a:effectLst/>
              <a:latin typeface="+mj-lt"/>
            </a:endParaRPr>
          </a:p>
          <a:p>
            <a:pPr rtl="0"/>
            <a:endParaRPr lang="en-US" dirty="0">
              <a:effectLst/>
              <a:latin typeface="+mj-lt"/>
            </a:endParaRPr>
          </a:p>
          <a:p>
            <a:pPr rtl="0"/>
            <a:r>
              <a:rPr lang="en-US" dirty="0">
                <a:effectLst/>
                <a:latin typeface="+mj-lt"/>
              </a:rPr>
              <a:t>Must watch – </a:t>
            </a:r>
          </a:p>
          <a:p>
            <a:pPr marL="342900" indent="-342900" rtl="0">
              <a:buAutoNum type="arabicPeriod"/>
            </a:pPr>
            <a:r>
              <a:rPr lang="en-US" dirty="0">
                <a:effectLst/>
                <a:latin typeface="+mj-lt"/>
              </a:rPr>
              <a:t>Steve Sanderson goes beyond just chatbots for other use cases</a:t>
            </a:r>
          </a:p>
          <a:p>
            <a:pPr marL="342900" indent="-342900" rtl="0">
              <a:buAutoNum type="arabicPeriod"/>
            </a:pPr>
            <a:r>
              <a:rPr lang="en-US" dirty="0">
                <a:effectLst/>
                <a:latin typeface="+mj-lt"/>
              </a:rPr>
              <a:t>How we should discover and execute on this opportunity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951208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FAD8-DFE1-0C7E-A39B-ED0BD35E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7507443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1E6222-C4A7-C738-EB70-34311359489A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aka.ms/dotnetFocusAI/Collection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9AA-B94C-A00B-C686-7E85F5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88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 dirty="0"/>
              <a:t>Agenda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88D0B-7C0B-E961-702F-689286E0F562}"/>
              </a:ext>
            </a:extLst>
          </p:cNvPr>
          <p:cNvSpPr txBox="1"/>
          <p:nvPr/>
        </p:nvSpPr>
        <p:spPr>
          <a:xfrm>
            <a:off x="4854096" y="1493134"/>
            <a:ext cx="6846491" cy="3942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Tech stack and Architecture for a .NET AI RAG application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Benefits and shortcomings of simple RAG implementations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RAG Challenges and Solution Strategies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Evaluations for AI Assistant responses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AI Agents with Semantic Kernel and .NET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Model deployment options with Azure OpenAI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Lessons Learned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Use case discovery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432" y="422028"/>
            <a:ext cx="10276763" cy="624017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Opportunity for .NET Developers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853BF-48BA-7A90-BB31-D1B62A75211C}"/>
              </a:ext>
            </a:extLst>
          </p:cNvPr>
          <p:cNvSpPr txBox="1"/>
          <p:nvPr/>
        </p:nvSpPr>
        <p:spPr>
          <a:xfrm>
            <a:off x="570676" y="1967734"/>
            <a:ext cx="10487608" cy="312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Generative AI models have made AI accessible to App Dev Engineers - </a:t>
            </a:r>
            <a:r>
              <a:rPr lang="en-US" sz="2000" u="sng" dirty="0">
                <a:latin typeface="Segoe UI" panose="020B0502040204020203" pitchFamily="34" charset="0"/>
              </a:rPr>
              <a:t>It’s an http call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We know how to build, deploy, launch, scale and maintain apps and systems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.NET has Azure and Semantic Kernel SDKs for productivity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Use the same .NET and Azure stack we know and love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AI wave is Faster and more accessible than Mobile, Cloud, DevOps, Platform </a:t>
            </a:r>
            <a:r>
              <a:rPr lang="en-US" sz="2000" dirty="0" err="1">
                <a:latin typeface="Segoe UI" panose="020B0502040204020203" pitchFamily="34" charset="0"/>
              </a:rPr>
              <a:t>Engg</a:t>
            </a:r>
            <a:r>
              <a:rPr lang="en-US" sz="2000" dirty="0">
                <a:latin typeface="Segoe UI" panose="020B0502040204020203" pitchFamily="34" charset="0"/>
              </a:rPr>
              <a:t> waves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It’s still 20% Advanced AI model capabilities, and 80% app-and-data engineering work </a:t>
            </a:r>
          </a:p>
        </p:txBody>
      </p:sp>
      <p:sp>
        <p:nvSpPr>
          <p:cNvPr id="4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01BF4763-79B7-2BD4-FBAB-7F27DA01AE8E}"/>
              </a:ext>
            </a:extLst>
          </p:cNvPr>
          <p:cNvSpPr/>
          <p:nvPr/>
        </p:nvSpPr>
        <p:spPr>
          <a:xfrm>
            <a:off x="602804" y="542299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04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64" y="422028"/>
            <a:ext cx="10233732" cy="1231106"/>
          </a:xfrm>
        </p:spPr>
        <p:txBody>
          <a:bodyPr/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H&amp;R Block delivered .NET and AI Enabled </a:t>
            </a: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Capabilities on Azure for Tax Season 2024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2DB03E4-A792-0D4E-BC64-AB0ADA36DC57}"/>
              </a:ext>
            </a:extLst>
          </p:cNvPr>
          <p:cNvSpPr txBox="1">
            <a:spLocks/>
          </p:cNvSpPr>
          <p:nvPr/>
        </p:nvSpPr>
        <p:spPr>
          <a:xfrm>
            <a:off x="979862" y="2722930"/>
            <a:ext cx="5311587" cy="707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Tax Assist for DIY TaxPrep</a:t>
            </a:r>
          </a:p>
          <a:p>
            <a:pPr>
              <a:spcBef>
                <a:spcPts val="40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Voice enabled </a:t>
            </a:r>
            <a:r>
              <a:rPr lang="en-US" sz="18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GenAI</a:t>
            </a: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Agent for Customer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81A66-30B0-8E03-1E1D-85CCF2EE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94893" y="3291861"/>
            <a:ext cx="1606654" cy="1571844"/>
          </a:xfrm>
          <a:prstGeom prst="rect">
            <a:avLst/>
          </a:prstGeom>
        </p:spPr>
      </p:pic>
      <p:sp>
        <p:nvSpPr>
          <p:cNvPr id="6" name="Rounded Rectangle 64">
            <a:extLst>
              <a:ext uri="{FF2B5EF4-FFF2-40B4-BE49-F238E27FC236}">
                <a16:creationId xmlns:a16="http://schemas.microsoft.com/office/drawing/2014/main" id="{64D6BA2E-364E-F545-37B3-87E56E4F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2" y="2241707"/>
            <a:ext cx="6801365" cy="1571844"/>
          </a:xfrm>
          <a:prstGeom prst="roundRect">
            <a:avLst>
              <a:gd name="adj" fmla="val 14276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E7B17-DC5F-A40E-66DD-91BB1DBC7BD9}"/>
              </a:ext>
            </a:extLst>
          </p:cNvPr>
          <p:cNvSpPr txBox="1"/>
          <p:nvPr/>
        </p:nvSpPr>
        <p:spPr>
          <a:xfrm>
            <a:off x="979862" y="2023146"/>
            <a:ext cx="2494857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For HRB Customers</a:t>
            </a:r>
          </a:p>
        </p:txBody>
      </p:sp>
      <p:grpSp>
        <p:nvGrpSpPr>
          <p:cNvPr id="8" name="Группа 10">
            <a:extLst>
              <a:ext uri="{FF2B5EF4-FFF2-40B4-BE49-F238E27FC236}">
                <a16:creationId xmlns:a16="http://schemas.microsoft.com/office/drawing/2014/main" id="{CCE8C081-AF23-3474-801A-F178A75F53D9}"/>
              </a:ext>
            </a:extLst>
          </p:cNvPr>
          <p:cNvGrpSpPr/>
          <p:nvPr/>
        </p:nvGrpSpPr>
        <p:grpSpPr>
          <a:xfrm>
            <a:off x="588263" y="4123454"/>
            <a:ext cx="6801364" cy="1790405"/>
            <a:chOff x="588263" y="4123454"/>
            <a:chExt cx="6801364" cy="1790405"/>
          </a:xfrm>
        </p:grpSpPr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B3E3B941-90ED-0BBE-0054-CEA3C68CC34B}"/>
                </a:ext>
              </a:extLst>
            </p:cNvPr>
            <p:cNvSpPr txBox="1">
              <a:spLocks/>
            </p:cNvSpPr>
            <p:nvPr/>
          </p:nvSpPr>
          <p:spPr>
            <a:xfrm>
              <a:off x="979862" y="4744774"/>
              <a:ext cx="5949685" cy="98488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>
                <a:spcBef>
                  <a:spcPts val="400"/>
                </a:spcBef>
                <a:spcAft>
                  <a:spcPts val="800"/>
                </a:spcAft>
                <a:defRPr>
                  <a:solidFill>
                    <a:schemeClr val="accent6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Private and Secure ChatGPT App for associates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Multiple RAG and Agentic Apps experimented and tested</a:t>
              </a:r>
            </a:p>
          </p:txBody>
        </p:sp>
        <p:sp>
          <p:nvSpPr>
            <p:cNvPr id="10" name="Rounded Rectangle 64">
              <a:extLst>
                <a:ext uri="{FF2B5EF4-FFF2-40B4-BE49-F238E27FC236}">
                  <a16:creationId xmlns:a16="http://schemas.microsoft.com/office/drawing/2014/main" id="{D6DFD2A5-7198-D2AA-53BD-EC4FDB60E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263" y="4342015"/>
              <a:ext cx="6801364" cy="1571844"/>
            </a:xfrm>
            <a:prstGeom prst="roundRect">
              <a:avLst>
                <a:gd name="adj" fmla="val 13650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6F6E5-C475-C7DF-E4B4-3AA5E9ADFD48}"/>
                </a:ext>
              </a:extLst>
            </p:cNvPr>
            <p:cNvSpPr txBox="1"/>
            <p:nvPr/>
          </p:nvSpPr>
          <p:spPr>
            <a:xfrm>
              <a:off x="979862" y="4123454"/>
              <a:ext cx="2494857" cy="43712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spcBef>
                  <a:spcPts val="600"/>
                </a:spcBef>
                <a:defRPr/>
              </a:pPr>
              <a:r>
                <a:rPr lang="en-US" sz="1600" dirty="0">
                  <a:gradFill>
                    <a:gsLst>
                      <a:gs pos="1399">
                        <a:srgbClr val="FFFFFF"/>
                      </a:gs>
                      <a:gs pos="17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For HRB Associates</a:t>
              </a:r>
            </a:p>
          </p:txBody>
        </p:sp>
      </p:grpSp>
      <p:sp>
        <p:nvSpPr>
          <p:cNvPr id="12" name="Rounded Rectangle 64">
            <a:extLst>
              <a:ext uri="{FF2B5EF4-FFF2-40B4-BE49-F238E27FC236}">
                <a16:creationId xmlns:a16="http://schemas.microsoft.com/office/drawing/2014/main" id="{271BD9E4-9A49-D864-0DEC-72DEE03F7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62220" y="2241707"/>
            <a:ext cx="3672000" cy="3672152"/>
          </a:xfrm>
          <a:prstGeom prst="roundRect">
            <a:avLst>
              <a:gd name="adj" fmla="val 5338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D0D1ADF-5705-2A01-B9C9-EAD0C8973867}"/>
              </a:ext>
            </a:extLst>
          </p:cNvPr>
          <p:cNvSpPr/>
          <p:nvPr/>
        </p:nvSpPr>
        <p:spPr>
          <a:xfrm>
            <a:off x="570676" y="496232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18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684" y="422028"/>
            <a:ext cx="10272512" cy="1446550"/>
          </a:xfrm>
        </p:spPr>
        <p:txBody>
          <a:bodyPr/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AI Tax Assist –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from Lookup to AI infused Conversational UX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F967728-53ED-2A96-A140-DBA4DAE3A961}"/>
              </a:ext>
            </a:extLst>
          </p:cNvPr>
          <p:cNvSpPr/>
          <p:nvPr/>
        </p:nvSpPr>
        <p:spPr bwMode="auto">
          <a:xfrm>
            <a:off x="6324747" y="3879840"/>
            <a:ext cx="2318296" cy="528658"/>
          </a:xfrm>
          <a:prstGeom prst="rightArrow">
            <a:avLst/>
          </a:prstGeom>
          <a:gradFill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64">
            <a:extLst>
              <a:ext uri="{FF2B5EF4-FFF2-40B4-BE49-F238E27FC236}">
                <a16:creationId xmlns:a16="http://schemas.microsoft.com/office/drawing/2014/main" id="{A305BB0C-893A-CB38-8323-46969E45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16684" y="2019300"/>
            <a:ext cx="2318296" cy="4249738"/>
          </a:xfrm>
          <a:prstGeom prst="roundRect">
            <a:avLst>
              <a:gd name="adj" fmla="val 4887"/>
            </a:avLst>
          </a:prstGeom>
          <a:blipFill>
            <a:blip r:embed="rId2"/>
            <a:srcRect/>
            <a:stretch>
              <a:fillRect t="-886" b="-18424"/>
            </a:stretch>
          </a:blip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64">
            <a:extLst>
              <a:ext uri="{FF2B5EF4-FFF2-40B4-BE49-F238E27FC236}">
                <a16:creationId xmlns:a16="http://schemas.microsoft.com/office/drawing/2014/main" id="{B98B7D51-0F8F-9EE7-DEA1-5345F046C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06451" y="2019300"/>
            <a:ext cx="2318296" cy="4249738"/>
          </a:xfrm>
          <a:prstGeom prst="roundRect">
            <a:avLst>
              <a:gd name="adj" fmla="val 4493"/>
            </a:avLst>
          </a:prstGeom>
          <a:blipFill>
            <a:blip r:embed="rId3"/>
            <a:srcRect/>
            <a:stretch>
              <a:fillRect t="-454" b="-28054"/>
            </a:stretch>
          </a:blip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ounded Rectangle 64">
            <a:extLst>
              <a:ext uri="{FF2B5EF4-FFF2-40B4-BE49-F238E27FC236}">
                <a16:creationId xmlns:a16="http://schemas.microsoft.com/office/drawing/2014/main" id="{B62D27FB-07C3-944F-0AF1-DBBEEE538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643043" y="2019300"/>
            <a:ext cx="2318296" cy="4249738"/>
          </a:xfrm>
          <a:prstGeom prst="roundRect">
            <a:avLst>
              <a:gd name="adj" fmla="val 4230"/>
            </a:avLst>
          </a:prstGeom>
          <a:blipFill>
            <a:blip r:embed="rId4"/>
            <a:srcRect/>
            <a:stretch>
              <a:fillRect t="-348" b="-20200"/>
            </a:stretch>
          </a:blip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A33AC291-2E63-EF56-7142-41B7F0D38712}"/>
              </a:ext>
            </a:extLst>
          </p:cNvPr>
          <p:cNvSpPr/>
          <p:nvPr/>
        </p:nvSpPr>
        <p:spPr>
          <a:xfrm>
            <a:off x="570676" y="59769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27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684" y="255944"/>
            <a:ext cx="5149430" cy="615553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AI Tax Assist – Demo</a:t>
            </a:r>
          </a:p>
        </p:txBody>
      </p:sp>
      <p:sp>
        <p:nvSpPr>
          <p:cNvPr id="16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A33AC291-2E63-EF56-7142-41B7F0D38712}"/>
              </a:ext>
            </a:extLst>
          </p:cNvPr>
          <p:cNvSpPr/>
          <p:nvPr/>
        </p:nvSpPr>
        <p:spPr>
          <a:xfrm>
            <a:off x="635990" y="289914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51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18" y="422028"/>
            <a:ext cx="10298278" cy="830997"/>
          </a:xfrm>
        </p:spPr>
        <p:txBody>
          <a:bodyPr/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Tech Stack</a:t>
            </a:r>
          </a:p>
        </p:txBody>
      </p:sp>
      <p:sp>
        <p:nvSpPr>
          <p:cNvPr id="10" name="Rounded Rectangle 64">
            <a:extLst>
              <a:ext uri="{FF2B5EF4-FFF2-40B4-BE49-F238E27FC236}">
                <a16:creationId xmlns:a16="http://schemas.microsoft.com/office/drawing/2014/main" id="{3F77F12E-9B93-27A9-AA16-8CDCD253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88100" y="1653660"/>
            <a:ext cx="5208017" cy="4605574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33609A3-FBAE-B761-7BCB-ED5FA0328FD0}"/>
              </a:ext>
            </a:extLst>
          </p:cNvPr>
          <p:cNvSpPr txBox="1">
            <a:spLocks/>
          </p:cNvSpPr>
          <p:nvPr/>
        </p:nvSpPr>
        <p:spPr>
          <a:xfrm>
            <a:off x="979863" y="2155954"/>
            <a:ext cx="4432437" cy="38420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8 and C#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Web API - .NET and Python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Functions - .NET and Python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SignalR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Hub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OpenAI SDK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Semantic Kernel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Presidio SDK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CosmosDB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Integration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Storage Integration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Blazor Server App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</a:p>
        </p:txBody>
      </p:sp>
      <p:sp>
        <p:nvSpPr>
          <p:cNvPr id="12" name="Rounded Rectangle 64">
            <a:extLst>
              <a:ext uri="{FF2B5EF4-FFF2-40B4-BE49-F238E27FC236}">
                <a16:creationId xmlns:a16="http://schemas.microsoft.com/office/drawing/2014/main" id="{8046FC5B-DA85-CFC0-E9C0-9BC2A2189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1653660"/>
            <a:ext cx="5208017" cy="4605574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08A1E-F0A7-7FF1-1C82-C4106753A0F0}"/>
              </a:ext>
            </a:extLst>
          </p:cNvPr>
          <p:cNvSpPr txBox="1"/>
          <p:nvPr/>
        </p:nvSpPr>
        <p:spPr>
          <a:xfrm>
            <a:off x="979863" y="1435100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7CC32-3E1D-3C34-81BF-6AA7D2607C85}"/>
              </a:ext>
            </a:extLst>
          </p:cNvPr>
          <p:cNvSpPr txBox="1"/>
          <p:nvPr/>
        </p:nvSpPr>
        <p:spPr>
          <a:xfrm>
            <a:off x="6800020" y="1435100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752D58C-37E5-5AE8-197B-D232C50250AC}"/>
              </a:ext>
            </a:extLst>
          </p:cNvPr>
          <p:cNvSpPr txBox="1">
            <a:spLocks/>
          </p:cNvSpPr>
          <p:nvPr/>
        </p:nvSpPr>
        <p:spPr>
          <a:xfrm>
            <a:off x="6800020" y="2155954"/>
            <a:ext cx="4432437" cy="3482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Azure OpenAI Service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Azure App Service, Azure Functions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App Service Environment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Application Gateway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 err="1"/>
              <a:t>CosmosDB</a:t>
            </a:r>
            <a:endParaRPr lang="en-US" sz="1600" dirty="0"/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Azure </a:t>
            </a:r>
            <a:r>
              <a:rPr lang="en-US" sz="1600" dirty="0" err="1"/>
              <a:t>SignalR</a:t>
            </a:r>
            <a:endParaRPr lang="en-US" sz="1600" dirty="0"/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Azure Data Factory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Application Insights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Azure SQL Database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 err="1"/>
              <a:t>PowerBI</a:t>
            </a:r>
            <a:endParaRPr lang="en-US" sz="1600" dirty="0"/>
          </a:p>
        </p:txBody>
      </p:sp>
      <p:sp>
        <p:nvSpPr>
          <p:cNvPr id="19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F143E5D2-ECA2-7A51-3160-06E46D59619D}"/>
              </a:ext>
            </a:extLst>
          </p:cNvPr>
          <p:cNvSpPr/>
          <p:nvPr/>
        </p:nvSpPr>
        <p:spPr>
          <a:xfrm>
            <a:off x="602804" y="563586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762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432" y="422028"/>
            <a:ext cx="10276763" cy="830997"/>
          </a:xfrm>
        </p:spPr>
        <p:txBody>
          <a:bodyPr/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Architectural Pattern</a:t>
            </a:r>
            <a:endParaRPr lang="en-US" sz="5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13EA7-56E4-9004-2389-5E316383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" y="1358877"/>
            <a:ext cx="11828106" cy="5409877"/>
          </a:xfrm>
          <a:prstGeom prst="rect">
            <a:avLst/>
          </a:prstGeom>
        </p:spPr>
      </p:pic>
      <p:sp>
        <p:nvSpPr>
          <p:cNvPr id="4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0E65DD3C-9902-9D42-A8F6-560B278FBD33}"/>
              </a:ext>
            </a:extLst>
          </p:cNvPr>
          <p:cNvSpPr/>
          <p:nvPr/>
        </p:nvSpPr>
        <p:spPr>
          <a:xfrm>
            <a:off x="570676" y="563586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348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36" y="422028"/>
            <a:ext cx="10201460" cy="436786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2800" dirty="0">
                <a:latin typeface="Segoe UI" panose="020B0502040204020203" pitchFamily="34" charset="0"/>
              </a:rPr>
              <a:t>Benefits and shortcomings of simple RAG implementations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A8F0021-DCAC-54DA-8ECE-3F71A1DE759F}"/>
              </a:ext>
            </a:extLst>
          </p:cNvPr>
          <p:cNvSpPr txBox="1">
            <a:spLocks/>
          </p:cNvSpPr>
          <p:nvPr/>
        </p:nvSpPr>
        <p:spPr>
          <a:xfrm>
            <a:off x="1119283" y="2461865"/>
            <a:ext cx="4292302" cy="350262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Augment LLM with domain specific knowledge base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Faster and easier to build a v0.1 application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Azure AI Search, SK in-memory store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Simple design and architecture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Segoe UI" panose="020B0502040204020203" pitchFamily="34" charset="0"/>
            </a:endParaRPr>
          </a:p>
        </p:txBody>
      </p:sp>
      <p:sp>
        <p:nvSpPr>
          <p:cNvPr id="3" name="Rounded Rectangle 64">
            <a:extLst>
              <a:ext uri="{FF2B5EF4-FFF2-40B4-BE49-F238E27FC236}">
                <a16:creationId xmlns:a16="http://schemas.microsoft.com/office/drawing/2014/main" id="{F207F204-D9F2-84ED-1092-F20F2C2D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1530" y="2024745"/>
            <a:ext cx="4767809" cy="3636313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2A33F-7121-98D3-8414-32C300181465}"/>
              </a:ext>
            </a:extLst>
          </p:cNvPr>
          <p:cNvSpPr txBox="1"/>
          <p:nvPr/>
        </p:nvSpPr>
        <p:spPr>
          <a:xfrm>
            <a:off x="1122253" y="1784419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Benefits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D9832FD-3E92-EBDD-DA8C-B814F246DA07}"/>
              </a:ext>
            </a:extLst>
          </p:cNvPr>
          <p:cNvSpPr txBox="1">
            <a:spLocks/>
          </p:cNvSpPr>
          <p:nvPr/>
        </p:nvSpPr>
        <p:spPr>
          <a:xfrm>
            <a:off x="6780414" y="2462476"/>
            <a:ext cx="4292302" cy="316407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Guardrails and accuracy, very time consuming and iterative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Journey to V1 long drawn out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Low user satisfaction on Quality and Accuracy of responses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Gradual increase in complexity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Segoe UI" panose="020B0502040204020203" pitchFamily="34" charset="0"/>
            </a:endParaRPr>
          </a:p>
        </p:txBody>
      </p:sp>
      <p:sp>
        <p:nvSpPr>
          <p:cNvPr id="7" name="Rounded Rectangle 64">
            <a:extLst>
              <a:ext uri="{FF2B5EF4-FFF2-40B4-BE49-F238E27FC236}">
                <a16:creationId xmlns:a16="http://schemas.microsoft.com/office/drawing/2014/main" id="{B4E2ED8F-27A8-7793-CE4F-77FAFAB97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42661" y="2024745"/>
            <a:ext cx="4767809" cy="3636313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65719-1C4D-2C9C-A485-C590013C174E}"/>
              </a:ext>
            </a:extLst>
          </p:cNvPr>
          <p:cNvSpPr txBox="1"/>
          <p:nvPr/>
        </p:nvSpPr>
        <p:spPr>
          <a:xfrm>
            <a:off x="6783384" y="1784419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Shortcomings</a:t>
            </a:r>
          </a:p>
        </p:txBody>
      </p:sp>
      <p:sp>
        <p:nvSpPr>
          <p:cNvPr id="9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7AC0C8C2-8980-74A7-53F7-830B62541A4E}"/>
              </a:ext>
            </a:extLst>
          </p:cNvPr>
          <p:cNvSpPr/>
          <p:nvPr/>
        </p:nvSpPr>
        <p:spPr>
          <a:xfrm>
            <a:off x="684711" y="372218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182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D3CF7A-86B1-450B-9A61-2957D0C33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971524-76e7-40a8-a01a-f99956bd178c"/>
    <ds:schemaRef ds:uri="b0e4521d-181b-4aee-b4a8-952b2bc1472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1188</Words>
  <Application>Microsoft Office PowerPoint</Application>
  <PresentationFormat>Widescreen</PresentationFormat>
  <Paragraphs>155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Open Sans</vt:lpstr>
      <vt:lpstr>Open Sans ExtraBold</vt:lpstr>
      <vt:lpstr>Segoe Sans Text</vt:lpstr>
      <vt:lpstr>Segoe UI</vt:lpstr>
      <vt:lpstr>Wingdings</vt:lpstr>
      <vt:lpstr>Azure 2023 Template</vt:lpstr>
      <vt:lpstr>Lessons Learned from applying  Generative AI to apps with .NET and Azure </vt:lpstr>
      <vt:lpstr>PowerPoint Presentation</vt:lpstr>
      <vt:lpstr>Opportunity for .NET Developers </vt:lpstr>
      <vt:lpstr>H&amp;R Block delivered .NET and AI Enabled  Capabilities on Azure for Tax Season 2024</vt:lpstr>
      <vt:lpstr>AI Tax Assist – from Lookup to AI infused Conversational UX</vt:lpstr>
      <vt:lpstr>AI Tax Assist – Demo</vt:lpstr>
      <vt:lpstr>Tech Stack</vt:lpstr>
      <vt:lpstr>Architectural Pattern</vt:lpstr>
      <vt:lpstr>Benefits and shortcomings of simple RAG implementations</vt:lpstr>
      <vt:lpstr>RAG Challenges and Strategies</vt:lpstr>
      <vt:lpstr>Evaluations for AI Assistant responses</vt:lpstr>
      <vt:lpstr>Agentic Group Chat App with Semantic Kernel</vt:lpstr>
      <vt:lpstr>Model deployment options with Azure OpenAI</vt:lpstr>
      <vt:lpstr>Lessons Learned</vt:lpstr>
      <vt:lpstr>Lessons Learned</vt:lpstr>
      <vt:lpstr>Use case discovery</vt:lpstr>
      <vt:lpstr>Resources</vt:lpstr>
      <vt:lpstr>Thank you</vt:lpstr>
      <vt:lpstr>.NET Conf: Focus on AI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2024-07-25T02:07:45Z</dcterms:created>
  <dcterms:modified xsi:type="dcterms:W3CDTF">2024-08-09T18:49:16Z</dcterms:modified>
  <cp:category/>
</cp:coreProperties>
</file>